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4"/>
  </p:notesMasterIdLst>
  <p:sldIdLst>
    <p:sldId id="256" r:id="rId2"/>
    <p:sldId id="297" r:id="rId3"/>
    <p:sldId id="278" r:id="rId4"/>
    <p:sldId id="257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1" r:id="rId37"/>
    <p:sldId id="293" r:id="rId38"/>
    <p:sldId id="294" r:id="rId39"/>
    <p:sldId id="290" r:id="rId40"/>
    <p:sldId id="295" r:id="rId41"/>
    <p:sldId id="276" r:id="rId42"/>
    <p:sldId id="296" r:id="rId43"/>
  </p:sldIdLst>
  <p:sldSz cx="9144000" cy="5143500" type="screen16x9"/>
  <p:notesSz cx="6858000" cy="9144000"/>
  <p:embeddedFontLst>
    <p:embeddedFont>
      <p:font typeface="Lustria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F209C5-9DFE-4035-BF10-560A9CEBBD0A}">
  <a:tblStyle styleId="{3DF209C5-9DFE-4035-BF10-560A9CEBB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83" autoAdjust="0"/>
  </p:normalViewPr>
  <p:slideViewPr>
    <p:cSldViewPr snapToGrid="0">
      <p:cViewPr varScale="1">
        <p:scale>
          <a:sx n="120" d="100"/>
          <a:sy n="120" d="100"/>
        </p:scale>
        <p:origin x="134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10ae7b8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10ae7b8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0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Tasks, </a:t>
            </a:r>
            <a:r>
              <a:rPr lang="en-US" dirty="0" err="1"/>
              <a:t>SortingAlgorithmTest</a:t>
            </a:r>
            <a:r>
              <a:rPr lang="en-US" dirty="0"/>
              <a:t>, </a:t>
            </a:r>
            <a:r>
              <a:rPr lang="en-US" dirty="0" err="1"/>
              <a:t>CalculatePiOnSingleThread</a:t>
            </a:r>
            <a:r>
              <a:rPr lang="en-US" dirty="0"/>
              <a:t>, </a:t>
            </a:r>
            <a:r>
              <a:rPr lang="en-US" dirty="0" err="1"/>
              <a:t>CollisionDetection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2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how creating big array locks program. I could have put that on a thread and been able to click boxes.</a:t>
            </a:r>
          </a:p>
        </p:txBody>
      </p:sp>
    </p:spTree>
    <p:extLst>
      <p:ext uri="{BB962C8B-B14F-4D97-AF65-F5344CB8AC3E}">
        <p14:creationId xmlns:p14="http://schemas.microsoft.com/office/powerpoint/2010/main" val="201627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8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00" cy="787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ctr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2707525"/>
            <a:ext cx="6564300" cy="39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200" cy="111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27459" y="6554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28359" y="21999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200" cy="1884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39" y="3487917"/>
            <a:ext cx="7764000" cy="85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39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3813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1715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763577" y="1454188"/>
            <a:ext cx="2319300" cy="12021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685346" y="3360277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300" cy="120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3331075" y="3360276"/>
            <a:ext cx="24768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300" cy="1205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5974929" y="3360275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 rot="5400000">
            <a:off x="3046018" y="-1061212"/>
            <a:ext cx="3044100" cy="776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5650917" y="1543650"/>
            <a:ext cx="3886200" cy="171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1711101" y="-568500"/>
            <a:ext cx="3886200" cy="593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32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3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754404" y="1785104"/>
            <a:ext cx="36573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721225" y="1785104"/>
            <a:ext cx="36714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2780100" cy="136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9000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685347" y="1823638"/>
            <a:ext cx="2780100" cy="251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S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44987" y="457442"/>
            <a:ext cx="2571110" cy="39041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347" y="457442"/>
            <a:ext cx="3924600" cy="137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976728" y="557992"/>
            <a:ext cx="3165300" cy="36846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347" y="1829446"/>
            <a:ext cx="3924600" cy="2532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S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95" y="405064"/>
            <a:ext cx="5742008" cy="28757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00" cy="407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926217" y="521258"/>
            <a:ext cx="7285500" cy="26442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200" cy="51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200" cy="265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200" cy="112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I5wRyHpT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Threading and Parallel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0A7C-1283-48A9-B5DD-1F83801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C3DF-B889-452D-8A4A-32731782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‘70s to mid ‘80s – Focus on increasing word size so that a processor could process more data per cycle.</a:t>
            </a:r>
          </a:p>
          <a:p>
            <a:endParaRPr lang="en-US" dirty="0"/>
          </a:p>
          <a:p>
            <a:r>
              <a:rPr lang="en-US" dirty="0"/>
              <a:t>Example – 8 bit processor requires two cycles to add two 16 bit integers, where a 16 bit processor only requires 1.</a:t>
            </a:r>
          </a:p>
          <a:p>
            <a:pPr lvl="1"/>
            <a:r>
              <a:rPr lang="en-US" dirty="0"/>
              <a:t>Speed up of 100% assuming same clock speed.</a:t>
            </a:r>
          </a:p>
        </p:txBody>
      </p:sp>
    </p:spTree>
    <p:extLst>
      <p:ext uri="{BB962C8B-B14F-4D97-AF65-F5344CB8AC3E}">
        <p14:creationId xmlns:p14="http://schemas.microsoft.com/office/powerpoint/2010/main" val="377007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8B7-7E77-4CCE-A857-B9279701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AA473-143B-4A11-A801-3AF7C84D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example is a RISC processor</a:t>
            </a:r>
          </a:p>
          <a:p>
            <a:pPr lvl="1"/>
            <a:r>
              <a:rPr lang="en-US" dirty="0"/>
              <a:t>(R)educed (I)</a:t>
            </a:r>
            <a:r>
              <a:rPr lang="en-US" dirty="0" err="1"/>
              <a:t>nstruction</a:t>
            </a:r>
            <a:r>
              <a:rPr lang="en-US" dirty="0"/>
              <a:t> (S)et (C)</a:t>
            </a:r>
            <a:r>
              <a:rPr lang="en-US" dirty="0" err="1"/>
              <a:t>omputer</a:t>
            </a:r>
            <a:endParaRPr lang="en-US" dirty="0"/>
          </a:p>
          <a:p>
            <a:pPr lvl="1"/>
            <a:r>
              <a:rPr lang="en-US" dirty="0"/>
              <a:t>5 stages</a:t>
            </a:r>
          </a:p>
          <a:p>
            <a:pPr lvl="2"/>
            <a:r>
              <a:rPr lang="en-US" dirty="0"/>
              <a:t>Instruction Fetch</a:t>
            </a:r>
          </a:p>
          <a:p>
            <a:pPr lvl="2"/>
            <a:r>
              <a:rPr lang="en-US" dirty="0"/>
              <a:t>Instruction Decode</a:t>
            </a:r>
          </a:p>
          <a:p>
            <a:pPr lvl="2"/>
            <a:r>
              <a:rPr lang="en-US" dirty="0"/>
              <a:t>Execute</a:t>
            </a:r>
          </a:p>
          <a:p>
            <a:pPr lvl="2"/>
            <a:r>
              <a:rPr lang="en-US" dirty="0"/>
              <a:t>Memory Access</a:t>
            </a:r>
          </a:p>
          <a:p>
            <a:pPr lvl="2"/>
            <a:r>
              <a:rPr lang="en-US" dirty="0"/>
              <a:t>Register Write Back</a:t>
            </a:r>
          </a:p>
        </p:txBody>
      </p:sp>
    </p:spTree>
    <p:extLst>
      <p:ext uri="{BB962C8B-B14F-4D97-AF65-F5344CB8AC3E}">
        <p14:creationId xmlns:p14="http://schemas.microsoft.com/office/powerpoint/2010/main" val="76924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492E-A908-4783-8137-5581392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pic>
        <p:nvPicPr>
          <p:cNvPr id="1028" name="Picture 4" descr="Image result for if id ex mem wb">
            <a:extLst>
              <a:ext uri="{FF2B5EF4-FFF2-40B4-BE49-F238E27FC236}">
                <a16:creationId xmlns:a16="http://schemas.microsoft.com/office/drawing/2014/main" id="{75A8E190-0FE6-4F62-92C9-55122D2F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0" y="1130314"/>
            <a:ext cx="7673151" cy="387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4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929C-C63B-4147-BA45-A33D13F2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305B-A21E-449A-858A-88387C565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Entirely different tasks can be performed on either the same, or different sets of data concurrently. </a:t>
            </a:r>
          </a:p>
          <a:p>
            <a:r>
              <a:rPr lang="en-US" dirty="0"/>
              <a:t>Divide and conquer technique with problems.</a:t>
            </a:r>
          </a:p>
          <a:p>
            <a:pPr lvl="1"/>
            <a:r>
              <a:rPr lang="en-US" dirty="0"/>
              <a:t>Divide into smaller tasks and solve concurrently.</a:t>
            </a:r>
          </a:p>
          <a:p>
            <a:pPr lvl="1"/>
            <a:endParaRPr lang="en-US" dirty="0"/>
          </a:p>
          <a:p>
            <a:r>
              <a:rPr lang="en-US" dirty="0"/>
              <a:t>This is where your average software developer focuses. This is where you can make your app faster!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FA23-B031-46D8-AED3-48AABD3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Ahmdal’s</a:t>
            </a:r>
            <a:r>
              <a:rPr lang="en-US" dirty="0"/>
              <a:t>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023A4-78D9-4C0B-B927-51888FC89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used in parallel computing to predict the theoretical speedup when using multiple processors.</a:t>
            </a:r>
          </a:p>
          <a:p>
            <a:endParaRPr lang="en-US" dirty="0"/>
          </a:p>
          <a:p>
            <a:r>
              <a:rPr lang="en-US" dirty="0"/>
              <a:t>Example: A program needs 10 hours to run on a single core. One hour of that time is NOT parallelizable, the rest is. Amdahl’s law predicts the theoretical speedup being 1/.9=10 times faster with theoretical infinite processors.</a:t>
            </a:r>
          </a:p>
        </p:txBody>
      </p:sp>
    </p:spTree>
    <p:extLst>
      <p:ext uri="{BB962C8B-B14F-4D97-AF65-F5344CB8AC3E}">
        <p14:creationId xmlns:p14="http://schemas.microsoft.com/office/powerpoint/2010/main" val="69151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05CA-04AF-477A-8F71-50068FE7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4" name="AutoShape 2" descr="{\displaystyle S_{\text{latency}}(s)={\frac {1}{(1-p)+{\frac {p}{s}}}}}">
            <a:extLst>
              <a:ext uri="{FF2B5EF4-FFF2-40B4-BE49-F238E27FC236}">
                <a16:creationId xmlns:a16="http://schemas.microsoft.com/office/drawing/2014/main" id="{CA5D28A2-7816-42A6-A852-F7EDB350D3A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689400" y="2718601"/>
            <a:ext cx="7765200" cy="13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S</a:t>
            </a:r>
            <a:r>
              <a:rPr lang="en-US" sz="1800" baseline="-25000" dirty="0" err="1"/>
              <a:t>latency</a:t>
            </a:r>
            <a:r>
              <a:rPr lang="en-US" dirty="0"/>
              <a:t> is the theoretical speedup of execution.</a:t>
            </a:r>
          </a:p>
          <a:p>
            <a:r>
              <a:rPr lang="en-US" dirty="0"/>
              <a:t>s is the speedup of the specific part of the task that benefits from parallelism.</a:t>
            </a:r>
          </a:p>
          <a:p>
            <a:r>
              <a:rPr lang="en-US" dirty="0"/>
              <a:t>p is the proportion of the total problem that s represents.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9913F-BE19-4EE4-89F3-83321A21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33" y="1299338"/>
            <a:ext cx="39338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B11F-3893-4975-BADD-3B9CAD92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BC73-7C0D-40C4-8AEB-A7E76D96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thread does it’s own thing.</a:t>
            </a:r>
          </a:p>
          <a:p>
            <a:r>
              <a:rPr lang="en-US" dirty="0"/>
              <a:t>They share memory (data) but don’t always use the same.</a:t>
            </a:r>
          </a:p>
          <a:p>
            <a:r>
              <a:rPr lang="en-US" dirty="0"/>
              <a:t>They must be written well to work well (no spaghetti here)</a:t>
            </a:r>
          </a:p>
          <a:p>
            <a:endParaRPr lang="en-US" dirty="0"/>
          </a:p>
          <a:p>
            <a:r>
              <a:rPr lang="en-US" dirty="0"/>
              <a:t>Managing your threads is like managing a battleship. You need to depend on each of your threads to do its job, and do it correctly while not getting in any other threads way.</a:t>
            </a:r>
          </a:p>
        </p:txBody>
      </p:sp>
    </p:spTree>
    <p:extLst>
      <p:ext uri="{BB962C8B-B14F-4D97-AF65-F5344CB8AC3E}">
        <p14:creationId xmlns:p14="http://schemas.microsoft.com/office/powerpoint/2010/main" val="259997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FFE9-1DF0-47A6-9CC9-790827B8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C8E-2ED8-4585-AE57-9C9C5062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mage result for star wars bridge">
            <a:extLst>
              <a:ext uri="{FF2B5EF4-FFF2-40B4-BE49-F238E27FC236}">
                <a16:creationId xmlns:a16="http://schemas.microsoft.com/office/drawing/2014/main" id="{A56AAD27-962B-477E-9AA6-99B57CA7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5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2E1-DAD6-4BE3-B946-50AF8329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4253-D3D8-4E98-82FA-73FE04F0C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threaded program that listens to user input would freeze an entire program.</a:t>
            </a:r>
          </a:p>
          <a:p>
            <a:r>
              <a:rPr lang="en-US" dirty="0"/>
              <a:t>With multiple threads, you don’t have to worry about it!</a:t>
            </a:r>
          </a:p>
          <a:p>
            <a:endParaRPr lang="en-US" dirty="0"/>
          </a:p>
          <a:p>
            <a:r>
              <a:rPr lang="en-US" dirty="0"/>
              <a:t>Lets simply print to infinity, but have an exit condition through user input.</a:t>
            </a:r>
          </a:p>
        </p:txBody>
      </p:sp>
    </p:spTree>
    <p:extLst>
      <p:ext uri="{BB962C8B-B14F-4D97-AF65-F5344CB8AC3E}">
        <p14:creationId xmlns:p14="http://schemas.microsoft.com/office/powerpoint/2010/main" val="333117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31A-F2D4-455E-9F87-1E97346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5A49-D727-4B8B-8967-DFC4A8277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just want to send multiple tasks on there way, have them do their thing, and then return?</a:t>
            </a:r>
          </a:p>
          <a:p>
            <a:endParaRPr lang="en-US" dirty="0"/>
          </a:p>
          <a:p>
            <a:r>
              <a:rPr lang="en-US" dirty="0"/>
              <a:t>Lets spawn off “printing” tasks that prints a selected number between 1 and 50.</a:t>
            </a:r>
          </a:p>
          <a:p>
            <a:pPr lvl="1"/>
            <a:r>
              <a:rPr lang="en-US" dirty="0"/>
              <a:t>Why are certain numbers printing twice?</a:t>
            </a:r>
          </a:p>
          <a:p>
            <a:pPr lvl="1"/>
            <a:r>
              <a:rPr lang="en-US" dirty="0"/>
              <a:t>Why do some print after the menu reappears?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for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193" y="1243679"/>
            <a:ext cx="8571506" cy="3044100"/>
          </a:xfrm>
        </p:spPr>
        <p:txBody>
          <a:bodyPr/>
          <a:lstStyle/>
          <a:p>
            <a:r>
              <a:rPr lang="en-US" dirty="0" smtClean="0"/>
              <a:t>Listed as an assignment on canvas:</a:t>
            </a:r>
          </a:p>
          <a:p>
            <a:pPr lvl="1"/>
            <a:r>
              <a:rPr lang="en-US" dirty="0" smtClean="0"/>
              <a:t>If you need me to do anything:</a:t>
            </a:r>
          </a:p>
          <a:p>
            <a:pPr lvl="2"/>
            <a:r>
              <a:rPr lang="en-US" dirty="0" smtClean="0"/>
              <a:t>Grade assignment</a:t>
            </a:r>
          </a:p>
          <a:p>
            <a:pPr lvl="2"/>
            <a:r>
              <a:rPr lang="en-US" dirty="0" smtClean="0"/>
              <a:t>Note that midterm wasn’t submitted on canvas, but on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Submit to this assignment</a:t>
            </a:r>
          </a:p>
          <a:p>
            <a:pPr lvl="1"/>
            <a:r>
              <a:rPr lang="en-US" dirty="0" smtClean="0"/>
              <a:t>It is essentially my to-do list for spring break</a:t>
            </a:r>
          </a:p>
          <a:p>
            <a:pPr lvl="1"/>
            <a:endParaRPr lang="en-US" dirty="0"/>
          </a:p>
          <a:p>
            <a:r>
              <a:rPr lang="en-US" dirty="0" smtClean="0"/>
              <a:t>Moving forward, mac users will need to do something special.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64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43E6-F3EE-4D28-A7C1-E2B95C17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some print twice?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7245-2C9C-4AB9-B67D-6A2320504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is shared by all threads, and threads have overhead</a:t>
            </a:r>
          </a:p>
          <a:p>
            <a:r>
              <a:rPr lang="en-US" dirty="0"/>
              <a:t>If thread 2 starts up late, it might not get the </a:t>
            </a:r>
            <a:r>
              <a:rPr lang="en-US" dirty="0" err="1"/>
              <a:t>i</a:t>
            </a:r>
            <a:r>
              <a:rPr lang="en-US" dirty="0"/>
              <a:t> value of 2. Instead it might get the </a:t>
            </a:r>
            <a:r>
              <a:rPr lang="en-US" dirty="0" err="1"/>
              <a:t>i</a:t>
            </a:r>
            <a:r>
              <a:rPr lang="en-US" dirty="0"/>
              <a:t> value of 3.</a:t>
            </a:r>
          </a:p>
          <a:p>
            <a:endParaRPr lang="en-US" dirty="0"/>
          </a:p>
          <a:p>
            <a:r>
              <a:rPr lang="en-US" dirty="0"/>
              <a:t>For this example, lets fix it by storing </a:t>
            </a:r>
            <a:r>
              <a:rPr lang="en-US" dirty="0" err="1"/>
              <a:t>i</a:t>
            </a:r>
            <a:r>
              <a:rPr lang="en-US" dirty="0"/>
              <a:t> in a temporary variable h.</a:t>
            </a:r>
          </a:p>
        </p:txBody>
      </p:sp>
    </p:spTree>
    <p:extLst>
      <p:ext uri="{BB962C8B-B14F-4D97-AF65-F5344CB8AC3E}">
        <p14:creationId xmlns:p14="http://schemas.microsoft.com/office/powerpoint/2010/main" val="194199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6890-B744-485B-B81E-9DA0BFA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after the menu?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CC28-3DEB-4EA3-9DCE-1EDD24B58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overhead for creating a thread, and doing the thread work is more than it takes for main to finish up what it is doing and loop back to the menu.</a:t>
            </a:r>
          </a:p>
          <a:p>
            <a:endParaRPr lang="en-US" dirty="0"/>
          </a:p>
          <a:p>
            <a:r>
              <a:rPr lang="en-US" dirty="0"/>
              <a:t>But we can fix that! We can ensure that we won’t continue the main thread until every other thread is finished.</a:t>
            </a:r>
          </a:p>
        </p:txBody>
      </p:sp>
    </p:spTree>
    <p:extLst>
      <p:ext uri="{BB962C8B-B14F-4D97-AF65-F5344CB8AC3E}">
        <p14:creationId xmlns:p14="http://schemas.microsoft.com/office/powerpoint/2010/main" val="140842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69B-3B6E-483C-A01A-E4C3BB6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off work to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1799F-7B66-4EA0-AC1F-7B412117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doesn’t want to bubble sort… Give that to another thread and have it inform you when it is finished.</a:t>
            </a:r>
          </a:p>
        </p:txBody>
      </p:sp>
    </p:spTree>
    <p:extLst>
      <p:ext uri="{BB962C8B-B14F-4D97-AF65-F5344CB8AC3E}">
        <p14:creationId xmlns:p14="http://schemas.microsoft.com/office/powerpoint/2010/main" val="293910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AE6F-8BF0-4982-8638-84E57404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F6AD-C3C2-4E87-9647-42507C71E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  <a:p>
            <a:r>
              <a:rPr lang="en-US" dirty="0"/>
              <a:t>Deadlock</a:t>
            </a:r>
          </a:p>
          <a:p>
            <a:r>
              <a:rPr lang="en-US" dirty="0"/>
              <a:t>Choosing the thread count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24D7-320C-406A-9F20-7E60A066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4A8F-825B-4203-A247-67B949E1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54" y="1366573"/>
            <a:ext cx="4476058" cy="3044100"/>
          </a:xfrm>
        </p:spPr>
        <p:txBody>
          <a:bodyPr/>
          <a:lstStyle/>
          <a:p>
            <a:r>
              <a:rPr lang="en-US" dirty="0"/>
              <a:t>Occurs when two threads try to change data at the same time. Whichever thread changes it LAST has the final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B3E98-8DE7-4E08-A10D-ED14A164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46" y="1611406"/>
            <a:ext cx="4533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A559-3DF6-461C-B45C-03F7F7C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FD15-1BB8-4B27-94B1-D4625CCF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652557" cy="3044100"/>
          </a:xfrm>
        </p:spPr>
        <p:txBody>
          <a:bodyPr/>
          <a:lstStyle/>
          <a:p>
            <a:r>
              <a:rPr lang="en-US" dirty="0"/>
              <a:t>Note, this is one of many potential solutions.</a:t>
            </a:r>
          </a:p>
          <a:p>
            <a:endParaRPr lang="en-US" dirty="0"/>
          </a:p>
          <a:p>
            <a:r>
              <a:rPr lang="en-US" dirty="0"/>
              <a:t>Create a lock object that can be used to ensure the correct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231C-0CE5-4AC3-9AF3-EB32976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57" y="1914525"/>
            <a:ext cx="5429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EBE5-5E6E-4813-8E00-2B2CD86D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3EF1-1B46-42D2-9A00-0AAA3F63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707474" cy="3044100"/>
          </a:xfrm>
        </p:spPr>
        <p:txBody>
          <a:bodyPr/>
          <a:lstStyle/>
          <a:p>
            <a:r>
              <a:rPr lang="en-US" dirty="0"/>
              <a:t>The result should always be 1000, but you will find that isn’t always the case.</a:t>
            </a:r>
          </a:p>
          <a:p>
            <a:endParaRPr lang="en-US" dirty="0"/>
          </a:p>
          <a:p>
            <a:r>
              <a:rPr lang="en-US" dirty="0"/>
              <a:t>If two threads try to access, and then set the same variable at the same time they will conflict.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197DA-EC51-450A-88C9-BC31389F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29" y="1337959"/>
            <a:ext cx="5443258" cy="3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6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4EC1-245D-4D6F-973A-0984DE8F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52519" cy="727800"/>
          </a:xfrm>
        </p:spPr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2FD1-CE0B-4A9F-ACB9-0CEBD199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5137865" cy="3044100"/>
          </a:xfrm>
        </p:spPr>
        <p:txBody>
          <a:bodyPr/>
          <a:lstStyle/>
          <a:p>
            <a:r>
              <a:rPr lang="en-US" dirty="0"/>
              <a:t>Thread A has variable a locked, but is waiting for variable b</a:t>
            </a:r>
          </a:p>
          <a:p>
            <a:r>
              <a:rPr lang="en-US" dirty="0"/>
              <a:t>Thread B has variable b locked, but is waiting for variable a</a:t>
            </a:r>
          </a:p>
          <a:p>
            <a:r>
              <a:rPr lang="en-US" dirty="0"/>
              <a:t>These two threads will be frozen forever.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13B65-4946-4AEA-922E-FB7AD9A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65" y="0"/>
            <a:ext cx="40061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11548-E5CD-4844-BF8F-51A0B15C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0FE3E-605B-4ABD-852B-E39067ED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607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1BFA-B15E-4FC7-BAB7-CC65FC35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3068-1F0D-4D7F-A6F9-D02CF41E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http://www.albahari.com/threading/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65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47CBA-BD63-4408-B122-70FBB3C2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54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51421-DE4C-443C-985A-E04F1EEA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5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4CB-36E7-430D-B5BD-203DE93D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98D6A-E5DD-476B-89B2-D3EE818D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of a good thing is a better thing, right?</a:t>
            </a:r>
          </a:p>
          <a:p>
            <a:endParaRPr lang="en-US" dirty="0"/>
          </a:p>
          <a:p>
            <a:r>
              <a:rPr lang="en-US" dirty="0"/>
              <a:t>Wrong! Creating a thread has some pretty massive overhead and should only be done when the performance gained outweighs the performance lost.</a:t>
            </a:r>
          </a:p>
          <a:p>
            <a:endParaRPr lang="en-US" dirty="0"/>
          </a:p>
          <a:p>
            <a:r>
              <a:rPr lang="en-US" dirty="0"/>
              <a:t>Similarly, a lot of computation on just a few threads would be better optimized if you used more threads!</a:t>
            </a:r>
          </a:p>
        </p:txBody>
      </p:sp>
    </p:spTree>
    <p:extLst>
      <p:ext uri="{BB962C8B-B14F-4D97-AF65-F5344CB8AC3E}">
        <p14:creationId xmlns:p14="http://schemas.microsoft.com/office/powerpoint/2010/main" val="1521798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B91C-93CB-46E6-A1EC-71407E5A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983D-23BD-414D-8245-C7EE7004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depends on the machine and the problem you are working on…</a:t>
            </a:r>
          </a:p>
          <a:p>
            <a:r>
              <a:rPr lang="en-US" dirty="0"/>
              <a:t>Some professionals say never use more than 1 thread per core, others say use 50 per core,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smartest thing you can do is test. Try breaking your problem into 10 sub problems, 50 sub problems, 100 sub problems. Which one yielded the best results?</a:t>
            </a:r>
          </a:p>
        </p:txBody>
      </p:sp>
    </p:spTree>
    <p:extLst>
      <p:ext uri="{BB962C8B-B14F-4D97-AF65-F5344CB8AC3E}">
        <p14:creationId xmlns:p14="http://schemas.microsoft.com/office/powerpoint/2010/main" val="4170148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78A2-C830-466A-ACCC-FF3CB40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EE2E8-E692-4248-A556-FB97AD38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awesome, but they are expensive and REALLY hard to do correctly.</a:t>
            </a:r>
          </a:p>
          <a:p>
            <a:r>
              <a:rPr lang="en-US" dirty="0"/>
              <a:t>Lucky for us, .NET built a structure for us to use that optimizes everything for us!</a:t>
            </a:r>
          </a:p>
          <a:p>
            <a:endParaRPr lang="en-US" dirty="0"/>
          </a:p>
          <a:p>
            <a:r>
              <a:rPr lang="en-US" dirty="0"/>
              <a:t>Tasks and the Task Factory!</a:t>
            </a:r>
          </a:p>
          <a:p>
            <a:endParaRPr lang="en-US" dirty="0"/>
          </a:p>
          <a:p>
            <a:r>
              <a:rPr lang="en-US" dirty="0"/>
              <a:t>Lets see if we can optimize thread counts for simple math</a:t>
            </a:r>
          </a:p>
        </p:txBody>
      </p:sp>
    </p:spTree>
    <p:extLst>
      <p:ext uri="{BB962C8B-B14F-4D97-AF65-F5344CB8AC3E}">
        <p14:creationId xmlns:p14="http://schemas.microsoft.com/office/powerpoint/2010/main" val="1761312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3B1F-1268-4F51-998F-CBD2F102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61AED-DC90-4CCB-BE99-1647B83B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4836695" cy="3044100"/>
          </a:xfrm>
        </p:spPr>
        <p:txBody>
          <a:bodyPr/>
          <a:lstStyle/>
          <a:p>
            <a:r>
              <a:rPr lang="en-US" dirty="0"/>
              <a:t>Task factory takes care of some of the overhead for us by optimizing the way threads are created and pooled.</a:t>
            </a:r>
          </a:p>
          <a:p>
            <a:endParaRPr lang="en-US" dirty="0"/>
          </a:p>
          <a:p>
            <a:r>
              <a:rPr lang="en-US" dirty="0"/>
              <a:t>Similarly to threads, we can wait for each task to ensure they all finished.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1B282-44D3-48C1-8F9B-4CED1AA6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55" y="1387875"/>
            <a:ext cx="36957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6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5B8D-913F-4317-9ADE-EA4DC87C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33A5-32D6-4FF6-B9CD-1B549DB4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8450546" cy="3044100"/>
          </a:xfrm>
        </p:spPr>
        <p:txBody>
          <a:bodyPr/>
          <a:lstStyle/>
          <a:p>
            <a:r>
              <a:rPr lang="en-US" dirty="0"/>
              <a:t>Bubble sort is slow…</a:t>
            </a:r>
          </a:p>
          <a:p>
            <a:r>
              <a:rPr lang="en-US" dirty="0"/>
              <a:t>Merge sort is fast!</a:t>
            </a:r>
          </a:p>
          <a:p>
            <a:r>
              <a:rPr lang="en-US" dirty="0"/>
              <a:t>Parallelized merge is even faster!</a:t>
            </a:r>
          </a:p>
          <a:p>
            <a:endParaRPr lang="en-US" dirty="0"/>
          </a:p>
          <a:p>
            <a:r>
              <a:rPr lang="en-US" dirty="0"/>
              <a:t>Demonstration</a:t>
            </a:r>
          </a:p>
        </p:txBody>
      </p:sp>
      <p:pic>
        <p:nvPicPr>
          <p:cNvPr id="1026" name="Picture 2" descr="Merge-Sort-Tutorial">
            <a:extLst>
              <a:ext uri="{FF2B5EF4-FFF2-40B4-BE49-F238E27FC236}">
                <a16:creationId xmlns:a16="http://schemas.microsoft.com/office/drawing/2014/main" id="{6146AD9B-B049-4E82-AC84-EFA8EDD4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53" y="1299338"/>
            <a:ext cx="3785101" cy="36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8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D965-0025-4E71-A7B9-093AC1DF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solvable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7B28D-4F08-4CEC-A6F5-B5CF7930B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generate a huge array, my program freezes. This is due to the program consisting of only a single thread at that point.</a:t>
            </a:r>
          </a:p>
          <a:p>
            <a:endParaRPr lang="en-US" dirty="0"/>
          </a:p>
          <a:p>
            <a:r>
              <a:rPr lang="en-US" dirty="0"/>
              <a:t>Lets fix that!</a:t>
            </a:r>
          </a:p>
        </p:txBody>
      </p:sp>
    </p:spTree>
    <p:extLst>
      <p:ext uri="{BB962C8B-B14F-4D97-AF65-F5344CB8AC3E}">
        <p14:creationId xmlns:p14="http://schemas.microsoft.com/office/powerpoint/2010/main" val="1400706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9A3F-FAA7-4255-A74B-74157113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threading merge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8A071-5E26-4B58-8E6E-342722B1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46" y="1185000"/>
            <a:ext cx="5696854" cy="395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BE93-6352-4434-A0E1-F3AFA8184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537284" cy="3044100"/>
          </a:xfrm>
        </p:spPr>
        <p:txBody>
          <a:bodyPr/>
          <a:lstStyle/>
          <a:p>
            <a:r>
              <a:rPr lang="en-US" dirty="0"/>
              <a:t>What is the issue here?</a:t>
            </a:r>
          </a:p>
          <a:p>
            <a:r>
              <a:rPr lang="en-US" dirty="0"/>
              <a:t>Why is it an issue?</a:t>
            </a:r>
          </a:p>
          <a:p>
            <a:r>
              <a:rPr lang="en-US" dirty="0"/>
              <a:t>Why is this something easily overlooked?</a:t>
            </a:r>
          </a:p>
        </p:txBody>
      </p:sp>
    </p:spTree>
    <p:extLst>
      <p:ext uri="{BB962C8B-B14F-4D97-AF65-F5344CB8AC3E}">
        <p14:creationId xmlns:p14="http://schemas.microsoft.com/office/powerpoint/2010/main" val="71465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BD7-D4FB-4669-B50E-54C88AA0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D772-1187-45AA-99EA-08DC96B6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program that opens a new thread (task) and uses it to calculate pi. Whenever the user presses a key, prints the current calculated value. Allow for repeated presses to print the more accurate value as more time = more convergence.</a:t>
            </a:r>
          </a:p>
          <a:p>
            <a:r>
              <a:rPr lang="en-US" dirty="0"/>
              <a:t>An easy way to calculate pi is the Gregory-Leibniz Series</a:t>
            </a:r>
          </a:p>
          <a:p>
            <a:pPr lvl="1"/>
            <a:r>
              <a:rPr lang="en-US" dirty="0"/>
              <a:t>Pi/4 = 1 – 1/3 + 1/5 - 1/7 + 1/9….</a:t>
            </a:r>
          </a:p>
          <a:p>
            <a:pPr lvl="1"/>
            <a:r>
              <a:rPr lang="en-US" dirty="0"/>
              <a:t>Alternating subtraction and addition</a:t>
            </a:r>
          </a:p>
          <a:p>
            <a:pPr lvl="1"/>
            <a:r>
              <a:rPr lang="en-US" dirty="0"/>
              <a:t>Changing denominator to next highest odd number. </a:t>
            </a:r>
          </a:p>
        </p:txBody>
      </p:sp>
    </p:spTree>
    <p:extLst>
      <p:ext uri="{BB962C8B-B14F-4D97-AF65-F5344CB8AC3E}">
        <p14:creationId xmlns:p14="http://schemas.microsoft.com/office/powerpoint/2010/main" val="85405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Moore’s Law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5790" lvl="1" indent="0">
              <a:buNone/>
            </a:pPr>
            <a:r>
              <a:rPr lang="en-US" dirty="0"/>
              <a:t>“The number of transistors and resistors on a chip doubles every 24 months” </a:t>
            </a:r>
          </a:p>
          <a:p>
            <a:pPr marL="605790" lvl="1" indent="0">
              <a:buNone/>
            </a:pPr>
            <a:r>
              <a:rPr lang="en-US" dirty="0"/>
              <a:t>–Gordon Moore, 1965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/>
              <a:t>“I see Moore’s law dying here in the next decade or so” </a:t>
            </a:r>
          </a:p>
          <a:p>
            <a:pPr marL="605790" lvl="1" indent="0">
              <a:buNone/>
            </a:pPr>
            <a:r>
              <a:rPr lang="en-US" dirty="0"/>
              <a:t>–Gordon Moore, 2015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>
                <a:hlinkClick r:id="rId3"/>
              </a:rPr>
              <a:t>https://www.youtube.com/watch?v=rtI5wRyHpTg</a:t>
            </a:r>
            <a:endParaRPr lang="en-US" dirty="0"/>
          </a:p>
          <a:p>
            <a:pPr marL="6057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7A29-4C4A-4296-B475-1CE3F1A6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3648015" cy="727800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577CF-2B50-4A7F-A380-86F80A61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61" y="0"/>
            <a:ext cx="4810639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D433-4F32-4FED-ABFE-0B604555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4333361" cy="3044100"/>
          </a:xfrm>
        </p:spPr>
        <p:txBody>
          <a:bodyPr/>
          <a:lstStyle/>
          <a:p>
            <a:r>
              <a:rPr lang="en-US" dirty="0"/>
              <a:t>I intentionally left a runtime error here.</a:t>
            </a:r>
          </a:p>
          <a:p>
            <a:r>
              <a:rPr lang="en-US" dirty="0"/>
              <a:t>What is it?</a:t>
            </a:r>
          </a:p>
          <a:p>
            <a:endParaRPr lang="en-US" dirty="0"/>
          </a:p>
          <a:p>
            <a:r>
              <a:rPr lang="en-US" dirty="0"/>
              <a:t>Hint: it will result in our answer diverging far from where it should be after a period of running.</a:t>
            </a:r>
          </a:p>
          <a:p>
            <a:r>
              <a:rPr lang="en-US" dirty="0"/>
              <a:t>Hint: Has nothing to do with threading!</a:t>
            </a:r>
          </a:p>
        </p:txBody>
      </p:sp>
    </p:spTree>
    <p:extLst>
      <p:ext uri="{BB962C8B-B14F-4D97-AF65-F5344CB8AC3E}">
        <p14:creationId xmlns:p14="http://schemas.microsoft.com/office/powerpoint/2010/main" val="4202628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6C3B-2C68-4EEB-942C-91C978BF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Assignment, due after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AD43-6CEE-4B61-8E0C-579E346F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collision detection with an increasing number of objects.</a:t>
            </a:r>
          </a:p>
          <a:p>
            <a:r>
              <a:rPr lang="en-US" dirty="0"/>
              <a:t>The only code you need to change is </a:t>
            </a:r>
            <a:r>
              <a:rPr lang="en-US" dirty="0" err="1"/>
              <a:t>CollisionDetectionParallel</a:t>
            </a:r>
            <a:r>
              <a:rPr lang="en-US" dirty="0"/>
              <a:t>() and line 62/63.</a:t>
            </a:r>
          </a:p>
          <a:p>
            <a:endParaRPr lang="en-US" dirty="0"/>
          </a:p>
          <a:p>
            <a:r>
              <a:rPr lang="en-US" dirty="0"/>
              <a:t>Mac users, see note on Canvas.</a:t>
            </a:r>
          </a:p>
        </p:txBody>
      </p:sp>
    </p:spTree>
    <p:extLst>
      <p:ext uri="{BB962C8B-B14F-4D97-AF65-F5344CB8AC3E}">
        <p14:creationId xmlns:p14="http://schemas.microsoft.com/office/powerpoint/2010/main" val="4085312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DA42-10A6-41FE-8EB4-AC1A0F97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85E4F-EBE3-4F99-889D-ECF358A5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66B17-092A-4818-A81D-ADDB8F30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414337"/>
            <a:ext cx="8296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moore's law graph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5" y="277156"/>
            <a:ext cx="8869462" cy="46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1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from Von Neumann architecture to something else like a neuromorphic architecture. </a:t>
            </a:r>
          </a:p>
          <a:p>
            <a:pPr lvl="1"/>
            <a:r>
              <a:rPr lang="en-US" dirty="0"/>
              <a:t>Works more like our brains than a computer.</a:t>
            </a:r>
          </a:p>
          <a:p>
            <a:r>
              <a:rPr lang="en-US" dirty="0"/>
              <a:t>Quantum computing</a:t>
            </a:r>
          </a:p>
          <a:p>
            <a:pPr lvl="1"/>
            <a:r>
              <a:rPr lang="en-US" dirty="0"/>
              <a:t>Useful for some problems, not all.</a:t>
            </a:r>
          </a:p>
          <a:p>
            <a:r>
              <a:rPr lang="en-US" dirty="0"/>
              <a:t>More optimized code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Regardless of the solution, it is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89378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code from an engineers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23696"/>
            <a:ext cx="7765200" cy="261974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Due to the quantum issues we are facing, improving the performance of software comes down to the engineers writing the code. –Dr. Al Glock</a:t>
            </a:r>
          </a:p>
        </p:txBody>
      </p:sp>
    </p:spTree>
    <p:extLst>
      <p:ext uri="{BB962C8B-B14F-4D97-AF65-F5344CB8AC3E}">
        <p14:creationId xmlns:p14="http://schemas.microsoft.com/office/powerpoint/2010/main" val="173482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77C-647B-448D-88F8-AD9E498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8A49-FE00-4690-8F4B-9D6CF606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Clock Speed – Cycles per second in Hz (hertz) </a:t>
            </a:r>
          </a:p>
          <a:p>
            <a:r>
              <a:rPr lang="en-US" dirty="0"/>
              <a:t>Word size – number of bits processed by a computer’s CPU every cycle.</a:t>
            </a:r>
          </a:p>
          <a:p>
            <a:pPr lvl="1"/>
            <a:r>
              <a:rPr lang="en-US" dirty="0"/>
              <a:t>Modern computers are generally 64 bit.</a:t>
            </a:r>
          </a:p>
        </p:txBody>
      </p:sp>
    </p:spTree>
    <p:extLst>
      <p:ext uri="{BB962C8B-B14F-4D97-AF65-F5344CB8AC3E}">
        <p14:creationId xmlns:p14="http://schemas.microsoft.com/office/powerpoint/2010/main" val="23905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use as much of our processing power as we can at any given time.</a:t>
            </a:r>
          </a:p>
          <a:p>
            <a:endParaRPr lang="en-US" dirty="0"/>
          </a:p>
          <a:p>
            <a:r>
              <a:rPr lang="en-US" dirty="0"/>
              <a:t>Bit-level</a:t>
            </a:r>
          </a:p>
          <a:p>
            <a:r>
              <a:rPr lang="en-US" dirty="0"/>
              <a:t>Instruction-level</a:t>
            </a:r>
          </a:p>
          <a:p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6489471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1453</Words>
  <Application>Microsoft Office PowerPoint</Application>
  <PresentationFormat>On-screen Show (16:9)</PresentationFormat>
  <Paragraphs>171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Lustria</vt:lpstr>
      <vt:lpstr>Arial</vt:lpstr>
      <vt:lpstr>Noto Sans Symbols</vt:lpstr>
      <vt:lpstr>Slate</vt:lpstr>
      <vt:lpstr>Threading and Parallel Processing</vt:lpstr>
      <vt:lpstr>Notes for break</vt:lpstr>
      <vt:lpstr>Amazing resource</vt:lpstr>
      <vt:lpstr>Moore’s Law</vt:lpstr>
      <vt:lpstr>PowerPoint Presentation</vt:lpstr>
      <vt:lpstr>Many solutions</vt:lpstr>
      <vt:lpstr>Optimizing code from an engineers perspective</vt:lpstr>
      <vt:lpstr>Background keywords</vt:lpstr>
      <vt:lpstr>Parallelism</vt:lpstr>
      <vt:lpstr>Bit Level Parallelism</vt:lpstr>
      <vt:lpstr>Instruction Level Parallelism</vt:lpstr>
      <vt:lpstr>Instruction Level Parallelism</vt:lpstr>
      <vt:lpstr>Task Parallelism</vt:lpstr>
      <vt:lpstr>Ahmdal’s Law</vt:lpstr>
      <vt:lpstr>Amdahl’s Law</vt:lpstr>
      <vt:lpstr>Threads</vt:lpstr>
      <vt:lpstr>PowerPoint Presentation</vt:lpstr>
      <vt:lpstr>Examples</vt:lpstr>
      <vt:lpstr>Examples</vt:lpstr>
      <vt:lpstr>Why do some print twice?</vt:lpstr>
      <vt:lpstr>Why after the menu?</vt:lpstr>
      <vt:lpstr>Farming off work to threads</vt:lpstr>
      <vt:lpstr>Common issues with threading</vt:lpstr>
      <vt:lpstr>Race Conditions</vt:lpstr>
      <vt:lpstr>Race Condition Solution</vt:lpstr>
      <vt:lpstr>More complex race</vt:lpstr>
      <vt:lpstr>Deadlock</vt:lpstr>
      <vt:lpstr>PowerPoint Presentation</vt:lpstr>
      <vt:lpstr>PowerPoint Presentation</vt:lpstr>
      <vt:lpstr>PowerPoint Presentation</vt:lpstr>
      <vt:lpstr>PowerPoint Presentation</vt:lpstr>
      <vt:lpstr>Choosing the thread count</vt:lpstr>
      <vt:lpstr>Choosing the thread count</vt:lpstr>
      <vt:lpstr>.NET Tasks</vt:lpstr>
      <vt:lpstr>Task Factory</vt:lpstr>
      <vt:lpstr>Sort Comparisons</vt:lpstr>
      <vt:lpstr>Issue solvable with threading</vt:lpstr>
      <vt:lpstr>Issue with threading merge sort</vt:lpstr>
      <vt:lpstr>Practice</vt:lpstr>
      <vt:lpstr>My solution</vt:lpstr>
      <vt:lpstr>Assignment, due after break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and Design Thinking</dc:title>
  <cp:lastModifiedBy>Ryan Darras</cp:lastModifiedBy>
  <cp:revision>70</cp:revision>
  <dcterms:modified xsi:type="dcterms:W3CDTF">2019-03-20T20:59:01Z</dcterms:modified>
</cp:coreProperties>
</file>